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63" r:id="rId6"/>
    <p:sldId id="257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CC00"/>
    <a:srgbClr val="FFFF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48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42C7-664F-43AB-99D5-3C9D6ED87B6E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E0E0-B498-4EC8-8D0B-0260E049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563F-C14A-4EC0-8DE0-D4FB513BDE3B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B23C-8037-4C45-8DE4-9EAE617C6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C9AC-2678-44AA-94F8-7C5027E50D51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FCD4-111E-4A2E-A669-22713020E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5CBF-DC85-4A31-AEDD-6AABD9213E68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8F61-FD5F-4910-AE72-968554FEA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A053-7651-42D0-A8D9-D8D5D3335551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44FA-E497-4B13-8F46-2A508F8FE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949A-7A41-4A14-8213-FAC3F5936B45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4676-CB5A-4A86-9282-96F07B2E9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8F2E-B026-4000-8ABC-07DF3D196595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C0CA-3E19-41BF-B253-A14344A66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B512-8D18-4307-B5F0-A9845F62C7BE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56E2-811C-43A3-BE19-E1EFF4291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5A18-4464-4F0F-ADB4-0F07AC37D5BB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483A-500E-4ED2-A69A-7559D6F71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0948-216E-4B7C-900B-46E6417A5293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DEED-4398-417A-A2B1-B45E61E0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4E3F-6A32-4DCF-B5B0-A140E4596605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E18A-48DF-4FCA-9965-C949D593B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30A7C9-3BAE-4AE2-B26E-596B5891EC74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E363A6-63B5-4F85-B5C6-B62010FC3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yyyyy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832600" cy="4508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Пример расчетов эффективности раздельного сбора ТКО в г.о. Самара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10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Самара,  апрель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Копия 439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908720"/>
            <a:ext cx="4644007" cy="5928911"/>
          </a:xfrm>
          <a:prstGeom prst="rect">
            <a:avLst/>
          </a:prstGeom>
          <a:noFill/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336600"/>
                </a:solidFill>
                <a:latin typeface="Times New Roman" pitchFamily="18" charset="0"/>
              </a:rPr>
              <a:t>Условия расчета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836613"/>
            <a:ext cx="4825107" cy="602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500" dirty="0" smtClean="0">
                <a:latin typeface="Times New Roman" pitchFamily="18" charset="0"/>
              </a:rPr>
              <a:t>Рассмотрим условную жилую зону, площадь квартир которой составляет 109 890 м. кв. и жители которой производят </a:t>
            </a: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      10 000 кубометров ТКО в год при нормативе 0,091 </a:t>
            </a:r>
            <a:r>
              <a:rPr lang="ru-RU" sz="2500" dirty="0" err="1" smtClean="0">
                <a:latin typeface="Times New Roman" pitchFamily="18" charset="0"/>
              </a:rPr>
              <a:t>куб.м</a:t>
            </a:r>
            <a:r>
              <a:rPr lang="ru-RU" sz="2500" dirty="0" smtClean="0">
                <a:latin typeface="Times New Roman" pitchFamily="18" charset="0"/>
              </a:rPr>
              <a:t>. ТКО на 1 </a:t>
            </a:r>
            <a:r>
              <a:rPr lang="ru-RU" sz="2500" dirty="0" err="1" smtClean="0">
                <a:latin typeface="Times New Roman" pitchFamily="18" charset="0"/>
              </a:rPr>
              <a:t>кв.м</a:t>
            </a:r>
            <a:r>
              <a:rPr lang="ru-RU" sz="2500" dirty="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2500" dirty="0" smtClean="0">
              <a:latin typeface="Times New Roman" pitchFamily="18" charset="0"/>
            </a:endParaRPr>
          </a:p>
          <a:p>
            <a:pPr eaLnBrk="1" hangingPunct="1"/>
            <a:r>
              <a:rPr lang="ru-RU" sz="2500" dirty="0" smtClean="0">
                <a:latin typeface="Times New Roman" pitchFamily="18" charset="0"/>
              </a:rPr>
              <a:t>В соответствии с федеральными целевыми индикаторами Нацпроекта  «Экология» во вторсырье должны направляться 36% ТКО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h4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4450"/>
            <a:ext cx="6769100" cy="676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garbage_plastic_bag_trash-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74713"/>
            <a:ext cx="2232025" cy="2232025"/>
          </a:xfrm>
          <a:prstGeom prst="rect">
            <a:avLst/>
          </a:prstGeom>
          <a:noFill/>
        </p:spPr>
      </p:pic>
      <p:pic>
        <p:nvPicPr>
          <p:cNvPr id="22533" name="Picture 5" descr="item_3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34" y="4550569"/>
            <a:ext cx="1852613" cy="2133600"/>
          </a:xfrm>
          <a:prstGeom prst="rect">
            <a:avLst/>
          </a:prstGeom>
          <a:noFill/>
        </p:spPr>
      </p:pic>
      <p:pic>
        <p:nvPicPr>
          <p:cNvPr id="22534" name="Picture 6" descr="istockphoto-625686764-612x6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554538"/>
            <a:ext cx="2303463" cy="2303462"/>
          </a:xfrm>
          <a:prstGeom prst="rect">
            <a:avLst/>
          </a:prstGeom>
          <a:noFill/>
        </p:spPr>
      </p:pic>
      <p:pic>
        <p:nvPicPr>
          <p:cNvPr id="22535" name="Picture 7" descr="stock-vector-vector-stuffed-garbage-bag-of-trash-61882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797425"/>
            <a:ext cx="1597025" cy="2060575"/>
          </a:xfrm>
          <a:prstGeom prst="rect">
            <a:avLst/>
          </a:prstGeom>
          <a:noFill/>
        </p:spPr>
      </p:pic>
      <p:pic>
        <p:nvPicPr>
          <p:cNvPr id="22536" name="Picture 8" descr="meshok-dlya-pochty-_360x3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3077" y="4365625"/>
            <a:ext cx="2025650" cy="2025650"/>
          </a:xfrm>
          <a:prstGeom prst="rect">
            <a:avLst/>
          </a:prstGeom>
          <a:noFill/>
        </p:spPr>
      </p:pic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1908175" y="2924175"/>
            <a:ext cx="17272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3635375" y="3141663"/>
            <a:ext cx="4318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932363" y="3141663"/>
            <a:ext cx="5032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5148263" y="2924175"/>
            <a:ext cx="2016025" cy="947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3" name="Заголовок 1"/>
          <p:cNvSpPr>
            <a:spLocks/>
          </p:cNvSpPr>
          <p:nvPr/>
        </p:nvSpPr>
        <p:spPr bwMode="auto">
          <a:xfrm>
            <a:off x="107504" y="3871912"/>
            <a:ext cx="21240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Макулатура 15-20%</a:t>
            </a:r>
          </a:p>
        </p:txBody>
      </p:sp>
      <p:sp>
        <p:nvSpPr>
          <p:cNvPr id="22544" name="Заголовок 1"/>
          <p:cNvSpPr>
            <a:spLocks/>
          </p:cNvSpPr>
          <p:nvPr/>
        </p:nvSpPr>
        <p:spPr bwMode="auto">
          <a:xfrm>
            <a:off x="7164288" y="3736976"/>
            <a:ext cx="161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CCCC00"/>
                </a:solidFill>
                <a:latin typeface="Times New Roman" pitchFamily="18" charset="0"/>
              </a:rPr>
              <a:t>Пластик 10%</a:t>
            </a:r>
          </a:p>
        </p:txBody>
      </p:sp>
      <p:sp>
        <p:nvSpPr>
          <p:cNvPr id="22545" name="Заголовок 1"/>
          <p:cNvSpPr>
            <a:spLocks/>
          </p:cNvSpPr>
          <p:nvPr/>
        </p:nvSpPr>
        <p:spPr bwMode="auto">
          <a:xfrm>
            <a:off x="5003800" y="4230688"/>
            <a:ext cx="161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336600"/>
                </a:solidFill>
                <a:latin typeface="Times New Roman" pitchFamily="18" charset="0"/>
              </a:rPr>
              <a:t>Стекло 7%</a:t>
            </a:r>
          </a:p>
        </p:txBody>
      </p:sp>
      <p:sp>
        <p:nvSpPr>
          <p:cNvPr id="22546" name="Заголовок 1"/>
          <p:cNvSpPr>
            <a:spLocks/>
          </p:cNvSpPr>
          <p:nvPr/>
        </p:nvSpPr>
        <p:spPr bwMode="auto">
          <a:xfrm>
            <a:off x="2771775" y="4230688"/>
            <a:ext cx="161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Металл 4%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0" y="4445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Наиболее легко собираемое вторичное сырье</a:t>
            </a:r>
          </a:p>
        </p:txBody>
      </p:sp>
      <p:sp>
        <p:nvSpPr>
          <p:cNvPr id="22548" name="Заголовок 1"/>
          <p:cNvSpPr>
            <a:spLocks/>
          </p:cNvSpPr>
          <p:nvPr/>
        </p:nvSpPr>
        <p:spPr bwMode="auto">
          <a:xfrm>
            <a:off x="3563938" y="213360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ТКО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336600"/>
                </a:solidFill>
                <a:latin typeface="Times New Roman" pitchFamily="18" charset="0"/>
              </a:rPr>
              <a:t>Стоимость услуг регионального оператора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Тариф за вывоз, обработку и утилизацию в Самарской области составляет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   598, 16 руб.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за кубометр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</a:rPr>
              <a:t>Если будут вывозиться 10 000 </a:t>
            </a:r>
            <a:r>
              <a:rPr lang="ru-RU" dirty="0" err="1" smtClean="0">
                <a:latin typeface="Times New Roman" pitchFamily="18" charset="0"/>
              </a:rPr>
              <a:t>куб.м</a:t>
            </a:r>
            <a:r>
              <a:rPr lang="ru-RU" dirty="0" smtClean="0">
                <a:latin typeface="Times New Roman" pitchFamily="18" charset="0"/>
              </a:rPr>
              <a:t>. ТКО, то их стоимость составит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	5  981  600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854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Объем и масса вторсырья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4213" y="981075"/>
          <a:ext cx="7921625" cy="5649913"/>
        </p:xfrm>
        <a:graphic>
          <a:graphicData uri="http://schemas.openxmlformats.org/drawingml/2006/table">
            <a:tbl>
              <a:tblPr/>
              <a:tblGrid>
                <a:gridCol w="1584325"/>
                <a:gridCol w="1079500"/>
                <a:gridCol w="3240087"/>
                <a:gridCol w="2017713"/>
              </a:tblGrid>
              <a:tr h="147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Доля в ТКО (в %)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– 36%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совокупности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ОБЪЕМ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Извлечение бумаги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и картона в год (м3)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МАССА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перевод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Бумага и картон: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1 050 000 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10 000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Пластик: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Извлечение пластика в год (м3)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10 000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38 000 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Стекло: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Извлечение стекла в год (м3)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10 000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210 000 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Металл: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Извлечение металла в год (м3)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10 000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14 800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/>
              <a:t>Стоимость вторсырья</a:t>
            </a:r>
          </a:p>
        </p:txBody>
      </p:sp>
      <p:graphicFrame>
        <p:nvGraphicFramePr>
          <p:cNvPr id="18491" name="Group 59"/>
          <p:cNvGraphicFramePr>
            <a:graphicFrameLocks noGrp="1"/>
          </p:cNvGraphicFramePr>
          <p:nvPr>
            <p:ph idx="1"/>
          </p:nvPr>
        </p:nvGraphicFramePr>
        <p:xfrm>
          <a:off x="323850" y="692150"/>
          <a:ext cx="8424863" cy="5990909"/>
        </p:xfrm>
        <a:graphic>
          <a:graphicData uri="http://schemas.openxmlformats.org/drawingml/2006/table">
            <a:tbl>
              <a:tblPr/>
              <a:tblGrid>
                <a:gridCol w="2232025"/>
                <a:gridCol w="2592388"/>
                <a:gridCol w="360045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Вес в 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Мин.закуп.цена (руб/кг)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Прибыль за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Бумага 1 050 000 кг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– 6   руб за кг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4 200 000 руб.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Пластик 38 000 кг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 – 17  руб/кг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380 000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Стеклобой 210 000 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0,2 -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???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руб/кг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42 000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Металл 14 800 кг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 – 30  руб/кг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222 000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год стоимость вторсырья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Min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4 844 000 руб. В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64A2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Max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13 648 000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месяц стоимость вторсырья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Min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403 667 руб. в мес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Max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1 137 333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руб. в мес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Вывод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При условии вывоза вторичного сырья в объеме 36% от собираемого ТКО и его продажи по минимальным ценам,  население вообще может не платить за обращение с отходами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Стоимость вторсырья </a:t>
            </a:r>
            <a:br>
              <a:rPr lang="ru-RU" dirty="0" smtClean="0"/>
            </a:br>
            <a:r>
              <a:rPr lang="ru-RU" dirty="0" smtClean="0"/>
              <a:t>и тариф за вывоз ТКО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b" hangingPunct="1"/>
            <a:r>
              <a:rPr lang="en-US" b="1" smtClean="0">
                <a:solidFill>
                  <a:srgbClr val="FF0000"/>
                </a:solidFill>
              </a:rPr>
              <a:t>Min </a:t>
            </a:r>
            <a:r>
              <a:rPr lang="ru-RU" b="1" smtClean="0">
                <a:solidFill>
                  <a:srgbClr val="FF0000"/>
                </a:solidFill>
              </a:rPr>
              <a:t>403 667 руб. в мес</a:t>
            </a:r>
          </a:p>
          <a:p>
            <a:pPr eaLnBrk="1" fontAlgn="b" hangingPunct="1"/>
            <a:r>
              <a:rPr lang="en-US" b="1" smtClean="0">
                <a:solidFill>
                  <a:srgbClr val="FF0000"/>
                </a:solidFill>
                <a:latin typeface="Arial" charset="0"/>
              </a:rPr>
              <a:t>Max  </a:t>
            </a:r>
            <a:r>
              <a:rPr lang="ru-RU" b="1" smtClean="0">
                <a:solidFill>
                  <a:srgbClr val="FF0000"/>
                </a:solidFill>
                <a:latin typeface="Arial" charset="0"/>
              </a:rPr>
              <a:t>1 137 333 </a:t>
            </a:r>
            <a:r>
              <a:rPr lang="ru-RU" b="1" smtClean="0">
                <a:solidFill>
                  <a:srgbClr val="FF0000"/>
                </a:solidFill>
              </a:rPr>
              <a:t>руб. в мес при раздельном сборе 4 фракций</a:t>
            </a:r>
            <a:endParaRPr lang="ru-RU" b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ru-RU" smtClean="0"/>
              <a:t>При тарифе 598,16 руб за 1 кубометр двор оплачивает за 10 000 кубометров 5 981 600, = почти 6 миллионов в год = 500 тыс. в месяц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384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Пример расчетов эффективности раздельного сбора ТКО в г.о. Самара</vt:lpstr>
      <vt:lpstr>Условия расчета</vt:lpstr>
      <vt:lpstr>Презентация PowerPoint</vt:lpstr>
      <vt:lpstr>Презентация PowerPoint</vt:lpstr>
      <vt:lpstr>Стоимость услуг регионального оператора</vt:lpstr>
      <vt:lpstr>Объем и масса вторсырья</vt:lpstr>
      <vt:lpstr>Стоимость вторсырья</vt:lpstr>
      <vt:lpstr>Вывод</vt:lpstr>
      <vt:lpstr>Стоимость вторсырья  и тариф за вывоз ТКО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Bela</dc:creator>
  <cp:lastModifiedBy>User</cp:lastModifiedBy>
  <cp:revision>18</cp:revision>
  <dcterms:created xsi:type="dcterms:W3CDTF">2019-04-17T12:36:36Z</dcterms:created>
  <dcterms:modified xsi:type="dcterms:W3CDTF">2019-12-26T04:08:12Z</dcterms:modified>
</cp:coreProperties>
</file>